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4" r:id="rId3"/>
    <p:sldId id="265" r:id="rId4"/>
    <p:sldId id="268" r:id="rId5"/>
    <p:sldId id="266" r:id="rId6"/>
    <p:sldId id="267" r:id="rId7"/>
    <p:sldId id="270" r:id="rId8"/>
    <p:sldId id="271" r:id="rId9"/>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3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FBB1-7559-8841-DEB3-E113B7C847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RO"/>
          </a:p>
        </p:txBody>
      </p:sp>
      <p:sp>
        <p:nvSpPr>
          <p:cNvPr id="3" name="Subtitle 2">
            <a:extLst>
              <a:ext uri="{FF2B5EF4-FFF2-40B4-BE49-F238E27FC236}">
                <a16:creationId xmlns:a16="http://schemas.microsoft.com/office/drawing/2014/main" id="{FD32B587-F0D6-1B33-796E-4B4E312BDB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RO"/>
          </a:p>
        </p:txBody>
      </p:sp>
      <p:sp>
        <p:nvSpPr>
          <p:cNvPr id="4" name="Date Placeholder 3">
            <a:extLst>
              <a:ext uri="{FF2B5EF4-FFF2-40B4-BE49-F238E27FC236}">
                <a16:creationId xmlns:a16="http://schemas.microsoft.com/office/drawing/2014/main" id="{386C9F6B-A50B-5B9A-EB08-C54F55436DA4}"/>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5" name="Footer Placeholder 4">
            <a:extLst>
              <a:ext uri="{FF2B5EF4-FFF2-40B4-BE49-F238E27FC236}">
                <a16:creationId xmlns:a16="http://schemas.microsoft.com/office/drawing/2014/main" id="{AF5D97B4-2832-4303-4ABD-2C9161C19B18}"/>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96C3F287-D6B4-8D57-5BA7-B59988CB4783}"/>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3881382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108A-47DA-6D7A-C19A-DE6692666C8F}"/>
              </a:ext>
            </a:extLst>
          </p:cNvPr>
          <p:cNvSpPr>
            <a:spLocks noGrp="1"/>
          </p:cNvSpPr>
          <p:nvPr>
            <p:ph type="title"/>
          </p:nvPr>
        </p:nvSpPr>
        <p:spPr/>
        <p:txBody>
          <a:bodyPr/>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F477E0FA-7A4A-5E5C-B4B3-03A0B33C0F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D8361BF8-5532-ED57-BB65-50B99C94F785}"/>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5" name="Footer Placeholder 4">
            <a:extLst>
              <a:ext uri="{FF2B5EF4-FFF2-40B4-BE49-F238E27FC236}">
                <a16:creationId xmlns:a16="http://schemas.microsoft.com/office/drawing/2014/main" id="{09F15269-F372-7DEB-5716-66986F0A6C2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389133D-7273-264A-72FE-884DDDF3E52F}"/>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1963511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667E4E-E949-8228-3D61-A25EA62466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534D2DFE-0374-E67C-880F-B5D154D38C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FB14D407-649C-7460-B627-8D938C05D7F9}"/>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5" name="Footer Placeholder 4">
            <a:extLst>
              <a:ext uri="{FF2B5EF4-FFF2-40B4-BE49-F238E27FC236}">
                <a16:creationId xmlns:a16="http://schemas.microsoft.com/office/drawing/2014/main" id="{271A887F-9DF8-0456-F667-65ED1D2E83B4}"/>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EDC414C-6483-31AA-E820-808B8B0DF840}"/>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816445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5338-4841-21B4-C795-1C4C85B67A20}"/>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9C577F88-1CD4-C6F0-DE7A-8A67E70850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175BD35D-CF6F-4406-CA3C-1F81FD4837F0}"/>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5" name="Footer Placeholder 4">
            <a:extLst>
              <a:ext uri="{FF2B5EF4-FFF2-40B4-BE49-F238E27FC236}">
                <a16:creationId xmlns:a16="http://schemas.microsoft.com/office/drawing/2014/main" id="{16248C3D-BCC5-E145-74F5-C8CA62A6D40C}"/>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26E00A3-0A78-A47A-538E-B8E072DE3D24}"/>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3381459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972E-E2F4-DFD8-1CCB-0D35BB89E9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RO"/>
          </a:p>
        </p:txBody>
      </p:sp>
      <p:sp>
        <p:nvSpPr>
          <p:cNvPr id="3" name="Text Placeholder 2">
            <a:extLst>
              <a:ext uri="{FF2B5EF4-FFF2-40B4-BE49-F238E27FC236}">
                <a16:creationId xmlns:a16="http://schemas.microsoft.com/office/drawing/2014/main" id="{02296051-A559-253B-E7CC-87CFDB77D8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8629C4-8017-C5B0-ED91-6B4843262695}"/>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5" name="Footer Placeholder 4">
            <a:extLst>
              <a:ext uri="{FF2B5EF4-FFF2-40B4-BE49-F238E27FC236}">
                <a16:creationId xmlns:a16="http://schemas.microsoft.com/office/drawing/2014/main" id="{8B9BEC74-54CE-0ACD-8A7A-8BB4B5CE61BB}"/>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949BD547-9A29-868E-4413-D9216C1BBE1C}"/>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131411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3826-6888-D72C-2E66-E67707C1A76C}"/>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DD28ECA4-474F-D659-6EDD-32D9123442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a:extLst>
              <a:ext uri="{FF2B5EF4-FFF2-40B4-BE49-F238E27FC236}">
                <a16:creationId xmlns:a16="http://schemas.microsoft.com/office/drawing/2014/main" id="{C68C3CA9-5E0C-0287-3D4F-FDDE926491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a:extLst>
              <a:ext uri="{FF2B5EF4-FFF2-40B4-BE49-F238E27FC236}">
                <a16:creationId xmlns:a16="http://schemas.microsoft.com/office/drawing/2014/main" id="{CD96F875-681C-58B5-4F5A-63EDAD6A4E1A}"/>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6" name="Footer Placeholder 5">
            <a:extLst>
              <a:ext uri="{FF2B5EF4-FFF2-40B4-BE49-F238E27FC236}">
                <a16:creationId xmlns:a16="http://schemas.microsoft.com/office/drawing/2014/main" id="{DD2EBF86-9AAA-1FAE-94C0-D0C6524AE8FF}"/>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A31443CD-17B6-EB34-058A-20F9AF2708BD}"/>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268157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0874-6C8C-22D5-7E71-659EA6858AAF}"/>
              </a:ext>
            </a:extLst>
          </p:cNvPr>
          <p:cNvSpPr>
            <a:spLocks noGrp="1"/>
          </p:cNvSpPr>
          <p:nvPr>
            <p:ph type="title"/>
          </p:nvPr>
        </p:nvSpPr>
        <p:spPr>
          <a:xfrm>
            <a:off x="839788" y="365125"/>
            <a:ext cx="10515600" cy="1325563"/>
          </a:xfrm>
        </p:spPr>
        <p:txBody>
          <a:bodyPr/>
          <a:lstStyle/>
          <a:p>
            <a:r>
              <a:rPr lang="en-US"/>
              <a:t>Click to edit Master title style</a:t>
            </a:r>
            <a:endParaRPr lang="ro-RO"/>
          </a:p>
        </p:txBody>
      </p:sp>
      <p:sp>
        <p:nvSpPr>
          <p:cNvPr id="3" name="Text Placeholder 2">
            <a:extLst>
              <a:ext uri="{FF2B5EF4-FFF2-40B4-BE49-F238E27FC236}">
                <a16:creationId xmlns:a16="http://schemas.microsoft.com/office/drawing/2014/main" id="{D84F0B49-F6DA-7688-2841-DC4C4BC44D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E476FB-5386-B6FC-7CC2-78BFC23F99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a:extLst>
              <a:ext uri="{FF2B5EF4-FFF2-40B4-BE49-F238E27FC236}">
                <a16:creationId xmlns:a16="http://schemas.microsoft.com/office/drawing/2014/main" id="{30D73E99-4FC3-AB97-C969-CA4298F125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F51B78-C1FF-0872-A5F6-2CDB7A0A1E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Date Placeholder 6">
            <a:extLst>
              <a:ext uri="{FF2B5EF4-FFF2-40B4-BE49-F238E27FC236}">
                <a16:creationId xmlns:a16="http://schemas.microsoft.com/office/drawing/2014/main" id="{BF8AA433-DEB9-124A-0F22-CB953A9E5B0F}"/>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8" name="Footer Placeholder 7">
            <a:extLst>
              <a:ext uri="{FF2B5EF4-FFF2-40B4-BE49-F238E27FC236}">
                <a16:creationId xmlns:a16="http://schemas.microsoft.com/office/drawing/2014/main" id="{68B42C47-FE30-3069-78B8-589D4E6162D1}"/>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AC344E50-3977-2EE3-058E-C314FC8288DA}"/>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262859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4683-F480-8EE0-780E-A932D46E100A}"/>
              </a:ext>
            </a:extLst>
          </p:cNvPr>
          <p:cNvSpPr>
            <a:spLocks noGrp="1"/>
          </p:cNvSpPr>
          <p:nvPr>
            <p:ph type="title"/>
          </p:nvPr>
        </p:nvSpPr>
        <p:spPr/>
        <p:txBody>
          <a:bodyPr/>
          <a:lstStyle/>
          <a:p>
            <a:r>
              <a:rPr lang="en-US"/>
              <a:t>Click to edit Master title style</a:t>
            </a:r>
            <a:endParaRPr lang="ro-RO"/>
          </a:p>
        </p:txBody>
      </p:sp>
      <p:sp>
        <p:nvSpPr>
          <p:cNvPr id="3" name="Date Placeholder 2">
            <a:extLst>
              <a:ext uri="{FF2B5EF4-FFF2-40B4-BE49-F238E27FC236}">
                <a16:creationId xmlns:a16="http://schemas.microsoft.com/office/drawing/2014/main" id="{0732F6BD-9537-A62E-35C0-BBF9FB95C15A}"/>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4" name="Footer Placeholder 3">
            <a:extLst>
              <a:ext uri="{FF2B5EF4-FFF2-40B4-BE49-F238E27FC236}">
                <a16:creationId xmlns:a16="http://schemas.microsoft.com/office/drawing/2014/main" id="{A9EC7118-EEE8-C358-CBD1-FE951E517EE1}"/>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24143037-8288-EAC9-C646-88219628FCA3}"/>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58112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5667EB-5328-8116-0390-04DD70ED66D4}"/>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3" name="Footer Placeholder 2">
            <a:extLst>
              <a:ext uri="{FF2B5EF4-FFF2-40B4-BE49-F238E27FC236}">
                <a16:creationId xmlns:a16="http://schemas.microsoft.com/office/drawing/2014/main" id="{2D20B694-0951-B7B6-2BD4-106A0F625E50}"/>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23AACB5B-A446-6FF1-7BB2-6BB856E6931E}"/>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803134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9854-76DF-146A-910F-952260435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Content Placeholder 2">
            <a:extLst>
              <a:ext uri="{FF2B5EF4-FFF2-40B4-BE49-F238E27FC236}">
                <a16:creationId xmlns:a16="http://schemas.microsoft.com/office/drawing/2014/main" id="{EA2E54D3-C291-033A-694A-0C75A4AEE6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a:extLst>
              <a:ext uri="{FF2B5EF4-FFF2-40B4-BE49-F238E27FC236}">
                <a16:creationId xmlns:a16="http://schemas.microsoft.com/office/drawing/2014/main" id="{B5983FFF-7479-A911-C4B5-986320703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2C41C-2DF0-A572-FD76-62257AF1E9BD}"/>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6" name="Footer Placeholder 5">
            <a:extLst>
              <a:ext uri="{FF2B5EF4-FFF2-40B4-BE49-F238E27FC236}">
                <a16:creationId xmlns:a16="http://schemas.microsoft.com/office/drawing/2014/main" id="{FC048303-1B35-2ECB-42FB-DD81592588A7}"/>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531959F-11CE-4DB8-A646-37F8E83FDDA6}"/>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1891272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4B7E-2EA0-ED26-AF1B-891686F074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Picture Placeholder 2">
            <a:extLst>
              <a:ext uri="{FF2B5EF4-FFF2-40B4-BE49-F238E27FC236}">
                <a16:creationId xmlns:a16="http://schemas.microsoft.com/office/drawing/2014/main" id="{A68FA16E-A4FB-4F92-E3E1-C0A697911C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8C11EA98-5B5F-53D7-8431-D265C2FB8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1627D4-4564-BD8C-D375-6AB03A610718}"/>
              </a:ext>
            </a:extLst>
          </p:cNvPr>
          <p:cNvSpPr>
            <a:spLocks noGrp="1"/>
          </p:cNvSpPr>
          <p:nvPr>
            <p:ph type="dt" sz="half" idx="10"/>
          </p:nvPr>
        </p:nvSpPr>
        <p:spPr/>
        <p:txBody>
          <a:bodyPr/>
          <a:lstStyle/>
          <a:p>
            <a:fld id="{D504EE5B-5F32-461D-8D2E-3825A7C17108}" type="datetimeFigureOut">
              <a:rPr lang="ro-RO" smtClean="0"/>
              <a:t>04.01.2024</a:t>
            </a:fld>
            <a:endParaRPr lang="ro-RO"/>
          </a:p>
        </p:txBody>
      </p:sp>
      <p:sp>
        <p:nvSpPr>
          <p:cNvPr id="6" name="Footer Placeholder 5">
            <a:extLst>
              <a:ext uri="{FF2B5EF4-FFF2-40B4-BE49-F238E27FC236}">
                <a16:creationId xmlns:a16="http://schemas.microsoft.com/office/drawing/2014/main" id="{0445C8FF-6669-60F0-19B0-5136D9E2464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16D82AEA-47FF-458E-BFF0-21403E529483}"/>
              </a:ext>
            </a:extLst>
          </p:cNvPr>
          <p:cNvSpPr>
            <a:spLocks noGrp="1"/>
          </p:cNvSpPr>
          <p:nvPr>
            <p:ph type="sldNum" sz="quarter" idx="12"/>
          </p:nvPr>
        </p:nvSpPr>
        <p:spPr/>
        <p:txBody>
          <a:bodyPr/>
          <a:lstStyle/>
          <a:p>
            <a:fld id="{F2E7BA4B-2965-4E43-B745-2AFEFAB46CAE}" type="slidenum">
              <a:rPr lang="ro-RO" smtClean="0"/>
              <a:t>‹#›</a:t>
            </a:fld>
            <a:endParaRPr lang="ro-RO"/>
          </a:p>
        </p:txBody>
      </p:sp>
    </p:spTree>
    <p:extLst>
      <p:ext uri="{BB962C8B-B14F-4D97-AF65-F5344CB8AC3E}">
        <p14:creationId xmlns:p14="http://schemas.microsoft.com/office/powerpoint/2010/main" val="2711777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43EC14-28B6-3925-3BD4-D57A296E5E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RO"/>
          </a:p>
        </p:txBody>
      </p:sp>
      <p:sp>
        <p:nvSpPr>
          <p:cNvPr id="3" name="Text Placeholder 2">
            <a:extLst>
              <a:ext uri="{FF2B5EF4-FFF2-40B4-BE49-F238E27FC236}">
                <a16:creationId xmlns:a16="http://schemas.microsoft.com/office/drawing/2014/main" id="{4252F765-9875-2821-3F46-7A942DC742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B6A02AD6-6DBD-8013-E165-C07E5F1D33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04EE5B-5F32-461D-8D2E-3825A7C17108}" type="datetimeFigureOut">
              <a:rPr lang="ro-RO" smtClean="0"/>
              <a:t>04.01.2024</a:t>
            </a:fld>
            <a:endParaRPr lang="ro-RO"/>
          </a:p>
        </p:txBody>
      </p:sp>
      <p:sp>
        <p:nvSpPr>
          <p:cNvPr id="5" name="Footer Placeholder 4">
            <a:extLst>
              <a:ext uri="{FF2B5EF4-FFF2-40B4-BE49-F238E27FC236}">
                <a16:creationId xmlns:a16="http://schemas.microsoft.com/office/drawing/2014/main" id="{AB5F784C-8BB2-301F-90A7-B45FB11BA2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13B8EC88-BFE2-3585-F726-5658F3566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7BA4B-2965-4E43-B745-2AFEFAB46CAE}" type="slidenum">
              <a:rPr lang="ro-RO" smtClean="0"/>
              <a:t>‹#›</a:t>
            </a:fld>
            <a:endParaRPr lang="ro-RO"/>
          </a:p>
        </p:txBody>
      </p:sp>
    </p:spTree>
    <p:extLst>
      <p:ext uri="{BB962C8B-B14F-4D97-AF65-F5344CB8AC3E}">
        <p14:creationId xmlns:p14="http://schemas.microsoft.com/office/powerpoint/2010/main" val="291294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hyperlink" Target="https://www.arduino.cc/reference/en/libraries/buzzer/" TargetMode="External"/><Relationship Id="rId3" Type="http://schemas.openxmlformats.org/officeDocument/2006/relationships/hyperlink" Target="https://wokwi.com/projects/384735044985188353" TargetMode="External"/><Relationship Id="rId7" Type="http://schemas.openxmlformats.org/officeDocument/2006/relationships/hyperlink" Target="https://www.arduino.cc/reference/en/libraries/button/"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hyperlink" Target="https://www.arduino.cc/reference/en/libraries/oled-ssd1306-sh1106/" TargetMode="External"/><Relationship Id="rId5" Type="http://schemas.openxmlformats.org/officeDocument/2006/relationships/hyperlink" Target="https://www.arduino.cc/reference/en/libraries/hcsr04-ultrasonic-sensor/" TargetMode="External"/><Relationship Id="rId4" Type="http://schemas.openxmlformats.org/officeDocument/2006/relationships/hyperlink" Target="https://docs.arduino.cc/hardware/uno-rev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6FAD1-304A-2837-8AFF-E29E1D72CB08}"/>
              </a:ext>
            </a:extLst>
          </p:cNvPr>
          <p:cNvSpPr txBox="1"/>
          <p:nvPr/>
        </p:nvSpPr>
        <p:spPr>
          <a:xfrm>
            <a:off x="496111" y="3360904"/>
            <a:ext cx="2970685" cy="923330"/>
          </a:xfrm>
          <a:prstGeom prst="rect">
            <a:avLst/>
          </a:prstGeom>
          <a:noFill/>
        </p:spPr>
        <p:txBody>
          <a:bodyPr wrap="none" rtlCol="0">
            <a:spAutoFit/>
          </a:bodyPr>
          <a:lstStyle/>
          <a:p>
            <a:r>
              <a:rPr lang="en-US" dirty="0">
                <a:latin typeface="Consolas" panose="020B0609020204030204" pitchFamily="49" charset="0"/>
              </a:rPr>
              <a:t>Istrate Bogdan-</a:t>
            </a:r>
            <a:r>
              <a:rPr lang="en-US" dirty="0" err="1">
                <a:latin typeface="Consolas" panose="020B0609020204030204" pitchFamily="49" charset="0"/>
              </a:rPr>
              <a:t>Timotei</a:t>
            </a:r>
            <a:endParaRPr lang="en-US" dirty="0">
              <a:latin typeface="Consolas" panose="020B0609020204030204" pitchFamily="49" charset="0"/>
            </a:endParaRPr>
          </a:p>
          <a:p>
            <a:r>
              <a:rPr lang="en-US" dirty="0">
                <a:latin typeface="Consolas" panose="020B0609020204030204" pitchFamily="49" charset="0"/>
              </a:rPr>
              <a:t>UTCN-CTI </a:t>
            </a:r>
          </a:p>
          <a:p>
            <a:r>
              <a:rPr lang="en-US" dirty="0" err="1">
                <a:latin typeface="Consolas" panose="020B0609020204030204" pitchFamily="49" charset="0"/>
              </a:rPr>
              <a:t>Grupa</a:t>
            </a:r>
            <a:r>
              <a:rPr lang="en-US" dirty="0">
                <a:latin typeface="Consolas" panose="020B0609020204030204" pitchFamily="49" charset="0"/>
              </a:rPr>
              <a:t>: 30229</a:t>
            </a:r>
            <a:endParaRPr lang="ro-RO" dirty="0">
              <a:latin typeface="Consolas" panose="020B0609020204030204" pitchFamily="49" charset="0"/>
            </a:endParaRPr>
          </a:p>
        </p:txBody>
      </p:sp>
      <p:pic>
        <p:nvPicPr>
          <p:cNvPr id="8" name="Picture 7">
            <a:extLst>
              <a:ext uri="{FF2B5EF4-FFF2-40B4-BE49-F238E27FC236}">
                <a16:creationId xmlns:a16="http://schemas.microsoft.com/office/drawing/2014/main" id="{B50F92A4-5FD9-D02B-C265-EE29501E3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0" y="0"/>
            <a:ext cx="7715250" cy="6858000"/>
          </a:xfrm>
          <a:prstGeom prst="rect">
            <a:avLst/>
          </a:prstGeom>
        </p:spPr>
      </p:pic>
      <p:sp>
        <p:nvSpPr>
          <p:cNvPr id="2" name="Title 1">
            <a:extLst>
              <a:ext uri="{FF2B5EF4-FFF2-40B4-BE49-F238E27FC236}">
                <a16:creationId xmlns:a16="http://schemas.microsoft.com/office/drawing/2014/main" id="{7DF54A39-1DEF-56C4-1232-4C4431B3A450}"/>
              </a:ext>
            </a:extLst>
          </p:cNvPr>
          <p:cNvSpPr>
            <a:spLocks noGrp="1"/>
          </p:cNvSpPr>
          <p:nvPr>
            <p:ph type="title"/>
          </p:nvPr>
        </p:nvSpPr>
        <p:spPr>
          <a:xfrm>
            <a:off x="496111" y="1089834"/>
            <a:ext cx="11468910" cy="1862509"/>
          </a:xfrm>
        </p:spPr>
        <p:txBody>
          <a:bodyPr>
            <a:normAutofit/>
          </a:bodyPr>
          <a:lstStyle/>
          <a:p>
            <a:r>
              <a:rPr lang="ro-RO" b="1" dirty="0">
                <a:effectLst/>
                <a:latin typeface="Consolas" panose="020B0609020204030204" pitchFamily="49" charset="0"/>
                <a:ea typeface="Calibri" panose="020F0502020204030204" pitchFamily="34" charset="0"/>
                <a:cs typeface="Times New Roman" panose="02020603050405020304" pitchFamily="18" charset="0"/>
              </a:rPr>
              <a:t>Sistem de Asistență </a:t>
            </a:r>
            <a:br>
              <a:rPr lang="en-US" b="1" dirty="0">
                <a:effectLst/>
                <a:latin typeface="Consolas" panose="020B0609020204030204" pitchFamily="49" charset="0"/>
                <a:ea typeface="Calibri" panose="020F0502020204030204" pitchFamily="34" charset="0"/>
                <a:cs typeface="Times New Roman" panose="02020603050405020304" pitchFamily="18" charset="0"/>
              </a:rPr>
            </a:br>
            <a:r>
              <a:rPr lang="ro-RO" b="1" dirty="0">
                <a:effectLst/>
                <a:latin typeface="Consolas" panose="020B0609020204030204" pitchFamily="49" charset="0"/>
                <a:ea typeface="Calibri" panose="020F0502020204030204" pitchFamily="34" charset="0"/>
                <a:cs typeface="Times New Roman" panose="02020603050405020304" pitchFamily="18" charset="0"/>
              </a:rPr>
              <a:t>pentru Parcare</a:t>
            </a:r>
            <a:endParaRPr lang="ro-RO" sz="8800" b="1" dirty="0">
              <a:latin typeface="Consolas" panose="020B0609020204030204" pitchFamily="49" charset="0"/>
            </a:endParaRPr>
          </a:p>
        </p:txBody>
      </p:sp>
    </p:spTree>
    <p:extLst>
      <p:ext uri="{BB962C8B-B14F-4D97-AF65-F5344CB8AC3E}">
        <p14:creationId xmlns:p14="http://schemas.microsoft.com/office/powerpoint/2010/main" val="2167944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0F92A4-5FD9-D02B-C265-EE29501E31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54240" y="2468880"/>
            <a:ext cx="4937760" cy="4389120"/>
          </a:xfrm>
          <a:prstGeom prst="rect">
            <a:avLst/>
          </a:prstGeom>
        </p:spPr>
      </p:pic>
      <p:sp>
        <p:nvSpPr>
          <p:cNvPr id="2" name="Title 1">
            <a:extLst>
              <a:ext uri="{FF2B5EF4-FFF2-40B4-BE49-F238E27FC236}">
                <a16:creationId xmlns:a16="http://schemas.microsoft.com/office/drawing/2014/main" id="{7DF54A39-1DEF-56C4-1232-4C4431B3A450}"/>
              </a:ext>
            </a:extLst>
          </p:cNvPr>
          <p:cNvSpPr>
            <a:spLocks noGrp="1"/>
          </p:cNvSpPr>
          <p:nvPr>
            <p:ph type="title"/>
          </p:nvPr>
        </p:nvSpPr>
        <p:spPr>
          <a:xfrm>
            <a:off x="496111" y="112080"/>
            <a:ext cx="11468910" cy="1862509"/>
          </a:xfrm>
        </p:spPr>
        <p:txBody>
          <a:bodyPr>
            <a:normAutofit/>
          </a:bodyPr>
          <a:lstStyle/>
          <a:p>
            <a:r>
              <a:rPr lang="en-US" sz="4400" b="1" dirty="0" err="1">
                <a:latin typeface="Consolas" panose="020B0609020204030204" pitchFamily="49" charset="0"/>
                <a:cs typeface="Times New Roman" panose="02020603050405020304" pitchFamily="18" charset="0"/>
              </a:rPr>
              <a:t>Introducere</a:t>
            </a:r>
            <a:endParaRPr lang="ro-RO" sz="8800" b="1" dirty="0">
              <a:latin typeface="Consolas" panose="020B0609020204030204" pitchFamily="49" charset="0"/>
            </a:endParaRPr>
          </a:p>
        </p:txBody>
      </p:sp>
      <p:sp>
        <p:nvSpPr>
          <p:cNvPr id="6" name="TextBox 5">
            <a:extLst>
              <a:ext uri="{FF2B5EF4-FFF2-40B4-BE49-F238E27FC236}">
                <a16:creationId xmlns:a16="http://schemas.microsoft.com/office/drawing/2014/main" id="{4156FAD1-304A-2837-8AFF-E29E1D72CB08}"/>
              </a:ext>
            </a:extLst>
          </p:cNvPr>
          <p:cNvSpPr txBox="1"/>
          <p:nvPr/>
        </p:nvSpPr>
        <p:spPr>
          <a:xfrm>
            <a:off x="496111" y="2136338"/>
            <a:ext cx="7393021" cy="2585323"/>
          </a:xfrm>
          <a:prstGeom prst="rect">
            <a:avLst/>
          </a:prstGeom>
          <a:noFill/>
        </p:spPr>
        <p:txBody>
          <a:bodyPr wrap="square" rtlCol="0">
            <a:spAutoFit/>
          </a:bodyPr>
          <a:lstStyle/>
          <a:p>
            <a:r>
              <a:rPr lang="ro-RO" dirty="0">
                <a:latin typeface="Consolas" panose="020B0609020204030204" pitchFamily="49" charset="0"/>
              </a:rPr>
              <a:t>Ideea pentru acest proiect a venit în timp ce mă gândeam la varietatea de aplicații ale senzorilor. O mașină obișnuită, de exemplu, poate avea până la 70 de senzori.</a:t>
            </a:r>
            <a:endParaRPr lang="en-US" dirty="0">
              <a:latin typeface="Consolas" panose="020B0609020204030204" pitchFamily="49" charset="0"/>
            </a:endParaRPr>
          </a:p>
          <a:p>
            <a:endParaRPr lang="en-US" dirty="0">
              <a:latin typeface="Consolas" panose="020B0609020204030204" pitchFamily="49" charset="0"/>
            </a:endParaRPr>
          </a:p>
          <a:p>
            <a:r>
              <a:rPr lang="it-IT" dirty="0">
                <a:latin typeface="Consolas" panose="020B0609020204030204" pitchFamily="49" charset="0"/>
              </a:rPr>
              <a:t>Proiectul se concentrează pe dezvoltarea unei interfețe grafice afișate pe un ecran OLED, </a:t>
            </a:r>
            <a:r>
              <a:rPr lang="ro-RO" dirty="0">
                <a:latin typeface="Consolas" panose="020B0609020204030204" pitchFamily="49" charset="0"/>
              </a:rPr>
              <a:t>care prezintă datele de la trei senzori ultrasonici. Acești senzori măsoară</a:t>
            </a:r>
            <a:r>
              <a:rPr lang="en-US" dirty="0">
                <a:latin typeface="Consolas" panose="020B0609020204030204" pitchFamily="49" charset="0"/>
              </a:rPr>
              <a:t> </a:t>
            </a:r>
            <a:r>
              <a:rPr lang="ro-RO" dirty="0">
                <a:latin typeface="Consolas" panose="020B0609020204030204" pitchFamily="49" charset="0"/>
              </a:rPr>
              <a:t>ș</a:t>
            </a:r>
            <a:r>
              <a:rPr lang="en-US" dirty="0" err="1">
                <a:latin typeface="Consolas" panose="020B0609020204030204" pitchFamily="49" charset="0"/>
              </a:rPr>
              <a:t>i</a:t>
            </a:r>
            <a:r>
              <a:rPr lang="en-US" dirty="0">
                <a:latin typeface="Consolas" panose="020B0609020204030204" pitchFamily="49" charset="0"/>
              </a:rPr>
              <a:t> </a:t>
            </a:r>
            <a:r>
              <a:rPr lang="en-US" dirty="0" err="1">
                <a:latin typeface="Consolas" panose="020B0609020204030204" pitchFamily="49" charset="0"/>
              </a:rPr>
              <a:t>afi</a:t>
            </a:r>
            <a:r>
              <a:rPr lang="ro-RO" dirty="0">
                <a:latin typeface="Consolas" panose="020B0609020204030204" pitchFamily="49" charset="0"/>
              </a:rPr>
              <a:t>ș</a:t>
            </a:r>
            <a:r>
              <a:rPr lang="en-US" dirty="0" err="1">
                <a:latin typeface="Consolas" panose="020B0609020204030204" pitchFamily="49" charset="0"/>
              </a:rPr>
              <a:t>eaz</a:t>
            </a:r>
            <a:r>
              <a:rPr lang="ro-RO" dirty="0">
                <a:latin typeface="Consolas" panose="020B0609020204030204" pitchFamily="49" charset="0"/>
              </a:rPr>
              <a:t>ă distanța până la obstacolele din spatele unui vehicul, ajutând șoferii în timpul procesului de parcare.</a:t>
            </a:r>
          </a:p>
        </p:txBody>
      </p:sp>
    </p:spTree>
    <p:extLst>
      <p:ext uri="{BB962C8B-B14F-4D97-AF65-F5344CB8AC3E}">
        <p14:creationId xmlns:p14="http://schemas.microsoft.com/office/powerpoint/2010/main" val="3197874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0F92A4-5FD9-D02B-C265-EE29501E31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54240" y="1511439"/>
            <a:ext cx="4937760" cy="4389120"/>
          </a:xfrm>
          <a:prstGeom prst="rect">
            <a:avLst/>
          </a:prstGeom>
        </p:spPr>
      </p:pic>
      <p:sp>
        <p:nvSpPr>
          <p:cNvPr id="2" name="Title 1">
            <a:extLst>
              <a:ext uri="{FF2B5EF4-FFF2-40B4-BE49-F238E27FC236}">
                <a16:creationId xmlns:a16="http://schemas.microsoft.com/office/drawing/2014/main" id="{7DF54A39-1DEF-56C4-1232-4C4431B3A450}"/>
              </a:ext>
            </a:extLst>
          </p:cNvPr>
          <p:cNvSpPr>
            <a:spLocks noGrp="1"/>
          </p:cNvSpPr>
          <p:nvPr>
            <p:ph type="title"/>
          </p:nvPr>
        </p:nvSpPr>
        <p:spPr>
          <a:xfrm>
            <a:off x="496111" y="112080"/>
            <a:ext cx="11468910" cy="1862509"/>
          </a:xfrm>
        </p:spPr>
        <p:txBody>
          <a:bodyPr>
            <a:normAutofit/>
          </a:bodyPr>
          <a:lstStyle/>
          <a:p>
            <a:r>
              <a:rPr lang="en-US" sz="4400" b="1" dirty="0" err="1">
                <a:latin typeface="Consolas" panose="020B0609020204030204" pitchFamily="49" charset="0"/>
                <a:cs typeface="Times New Roman" panose="02020603050405020304" pitchFamily="18" charset="0"/>
              </a:rPr>
              <a:t>Descriere</a:t>
            </a:r>
            <a:endParaRPr lang="ro-RO" sz="8800" b="1" dirty="0">
              <a:latin typeface="Consolas" panose="020B0609020204030204" pitchFamily="49" charset="0"/>
            </a:endParaRPr>
          </a:p>
        </p:txBody>
      </p:sp>
      <p:sp>
        <p:nvSpPr>
          <p:cNvPr id="6" name="TextBox 5">
            <a:extLst>
              <a:ext uri="{FF2B5EF4-FFF2-40B4-BE49-F238E27FC236}">
                <a16:creationId xmlns:a16="http://schemas.microsoft.com/office/drawing/2014/main" id="{4156FAD1-304A-2837-8AFF-E29E1D72CB08}"/>
              </a:ext>
            </a:extLst>
          </p:cNvPr>
          <p:cNvSpPr txBox="1"/>
          <p:nvPr/>
        </p:nvSpPr>
        <p:spPr>
          <a:xfrm>
            <a:off x="496111" y="1720840"/>
            <a:ext cx="7393021" cy="3970318"/>
          </a:xfrm>
          <a:prstGeom prst="rect">
            <a:avLst/>
          </a:prstGeom>
          <a:noFill/>
        </p:spPr>
        <p:txBody>
          <a:bodyPr wrap="square" rtlCol="0">
            <a:spAutoFit/>
          </a:bodyPr>
          <a:lstStyle/>
          <a:p>
            <a:pPr algn="l"/>
            <a:r>
              <a:rPr lang="ro-RO" dirty="0">
                <a:latin typeface="Consolas" panose="020B0609020204030204" pitchFamily="49" charset="0"/>
              </a:rPr>
              <a:t>Pentru acest proiect, am folosit Arduino ca platformă de dezvoltare datorită flexibilității și accesibilității sale. </a:t>
            </a:r>
            <a:endParaRPr lang="en-US" dirty="0">
              <a:latin typeface="Consolas" panose="020B0609020204030204" pitchFamily="49" charset="0"/>
            </a:endParaRPr>
          </a:p>
          <a:p>
            <a:pPr algn="l"/>
            <a:endParaRPr lang="en-US" dirty="0">
              <a:latin typeface="Consolas" panose="020B0609020204030204" pitchFamily="49" charset="0"/>
            </a:endParaRPr>
          </a:p>
          <a:p>
            <a:pPr algn="l"/>
            <a:r>
              <a:rPr lang="ro-RO" dirty="0">
                <a:latin typeface="Consolas" panose="020B0609020204030204" pitchFamily="49" charset="0"/>
              </a:rPr>
              <a:t>Am utilizat un ecran OLED pentru a afișa distanțele măsurate de senzorii ultrasonici. Ecranul OLED afișează o imagine a unei mașini, indicatoare de unități, indicatoare de sunet și citirile senzorilor.</a:t>
            </a:r>
            <a:endParaRPr lang="en-US" dirty="0">
              <a:latin typeface="Consolas" panose="020B0609020204030204" pitchFamily="49" charset="0"/>
            </a:endParaRPr>
          </a:p>
          <a:p>
            <a:pPr algn="l"/>
            <a:endParaRPr lang="ro-RO" dirty="0">
              <a:latin typeface="Consolas" panose="020B0609020204030204" pitchFamily="49" charset="0"/>
            </a:endParaRPr>
          </a:p>
          <a:p>
            <a:pPr algn="l"/>
            <a:r>
              <a:rPr lang="ro-RO" dirty="0">
                <a:latin typeface="Consolas" panose="020B0609020204030204" pitchFamily="49" charset="0"/>
              </a:rPr>
              <a:t>Am inclus trei senzori ultrasonici. Acești senzori emit unde ultrasonice și măsoară timpul pe care îl ia unda să se întoarcă după ce lovește un obiect. Acest timp este apoi folosit pentru a calcula distanța până la obiect.</a:t>
            </a:r>
          </a:p>
          <a:p>
            <a:endParaRPr lang="ro-RO" dirty="0">
              <a:latin typeface="Consolas" panose="020B0609020204030204" pitchFamily="49" charset="0"/>
            </a:endParaRPr>
          </a:p>
        </p:txBody>
      </p:sp>
    </p:spTree>
    <p:extLst>
      <p:ext uri="{BB962C8B-B14F-4D97-AF65-F5344CB8AC3E}">
        <p14:creationId xmlns:p14="http://schemas.microsoft.com/office/powerpoint/2010/main" val="77790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0F92A4-5FD9-D02B-C265-EE29501E31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54240" y="2468880"/>
            <a:ext cx="4937760" cy="4389120"/>
          </a:xfrm>
          <a:prstGeom prst="rect">
            <a:avLst/>
          </a:prstGeom>
        </p:spPr>
      </p:pic>
      <p:sp>
        <p:nvSpPr>
          <p:cNvPr id="2" name="Title 1">
            <a:extLst>
              <a:ext uri="{FF2B5EF4-FFF2-40B4-BE49-F238E27FC236}">
                <a16:creationId xmlns:a16="http://schemas.microsoft.com/office/drawing/2014/main" id="{7DF54A39-1DEF-56C4-1232-4C4431B3A450}"/>
              </a:ext>
            </a:extLst>
          </p:cNvPr>
          <p:cNvSpPr>
            <a:spLocks noGrp="1"/>
          </p:cNvSpPr>
          <p:nvPr>
            <p:ph type="title"/>
          </p:nvPr>
        </p:nvSpPr>
        <p:spPr>
          <a:xfrm>
            <a:off x="496111" y="112080"/>
            <a:ext cx="11468910" cy="1862509"/>
          </a:xfrm>
        </p:spPr>
        <p:txBody>
          <a:bodyPr>
            <a:normAutofit/>
          </a:bodyPr>
          <a:lstStyle/>
          <a:p>
            <a:r>
              <a:rPr lang="en-US" sz="4400" b="1" dirty="0" err="1">
                <a:latin typeface="Consolas" panose="020B0609020204030204" pitchFamily="49" charset="0"/>
                <a:cs typeface="Times New Roman" panose="02020603050405020304" pitchFamily="18" charset="0"/>
              </a:rPr>
              <a:t>Descriere</a:t>
            </a:r>
            <a:endParaRPr lang="ro-RO" sz="8800" b="1" dirty="0">
              <a:latin typeface="Consolas" panose="020B0609020204030204" pitchFamily="49" charset="0"/>
            </a:endParaRPr>
          </a:p>
        </p:txBody>
      </p:sp>
      <p:sp>
        <p:nvSpPr>
          <p:cNvPr id="6" name="TextBox 5">
            <a:extLst>
              <a:ext uri="{FF2B5EF4-FFF2-40B4-BE49-F238E27FC236}">
                <a16:creationId xmlns:a16="http://schemas.microsoft.com/office/drawing/2014/main" id="{4156FAD1-304A-2837-8AFF-E29E1D72CB08}"/>
              </a:ext>
            </a:extLst>
          </p:cNvPr>
          <p:cNvSpPr txBox="1"/>
          <p:nvPr/>
        </p:nvSpPr>
        <p:spPr>
          <a:xfrm>
            <a:off x="496111" y="2021090"/>
            <a:ext cx="7393021" cy="2862322"/>
          </a:xfrm>
          <a:prstGeom prst="rect">
            <a:avLst/>
          </a:prstGeom>
          <a:noFill/>
        </p:spPr>
        <p:txBody>
          <a:bodyPr wrap="square" rtlCol="0">
            <a:spAutoFit/>
          </a:bodyPr>
          <a:lstStyle/>
          <a:p>
            <a:pPr algn="l"/>
            <a:r>
              <a:rPr lang="ro-RO" dirty="0">
                <a:latin typeface="Consolas" panose="020B0609020204030204" pitchFamily="49" charset="0"/>
              </a:rPr>
              <a:t>De asemenea, am inclus un buton și un buzzer în acest sistem. Butonul este folosit pentru a activa sau dezactiva sunetul. Buzzerul oferă feedback auditiv bazat pe distanțele măsurate de senzori.</a:t>
            </a:r>
            <a:endParaRPr lang="en-US" dirty="0">
              <a:latin typeface="Consolas" panose="020B0609020204030204" pitchFamily="49" charset="0"/>
            </a:endParaRPr>
          </a:p>
          <a:p>
            <a:pPr algn="l"/>
            <a:endParaRPr lang="ro-RO" dirty="0">
              <a:latin typeface="Consolas" panose="020B0609020204030204" pitchFamily="49" charset="0"/>
            </a:endParaRPr>
          </a:p>
          <a:p>
            <a:pPr algn="l"/>
            <a:r>
              <a:rPr lang="ro-RO" dirty="0">
                <a:latin typeface="Consolas" panose="020B0609020204030204" pitchFamily="49" charset="0"/>
              </a:rPr>
              <a:t>Am simulat și testat acest proiect folosind simulatorul online Wokwi. Acesta mi-a permis să verific funcționalitatea codului și a circuitului înainte de a construi sistemul fizic.</a:t>
            </a:r>
          </a:p>
          <a:p>
            <a:endParaRPr lang="ro-RO" dirty="0">
              <a:latin typeface="Consolas" panose="020B0609020204030204" pitchFamily="49" charset="0"/>
            </a:endParaRPr>
          </a:p>
        </p:txBody>
      </p:sp>
    </p:spTree>
    <p:extLst>
      <p:ext uri="{BB962C8B-B14F-4D97-AF65-F5344CB8AC3E}">
        <p14:creationId xmlns:p14="http://schemas.microsoft.com/office/powerpoint/2010/main" val="169480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4A39-1DEF-56C4-1232-4C4431B3A450}"/>
              </a:ext>
            </a:extLst>
          </p:cNvPr>
          <p:cNvSpPr>
            <a:spLocks noGrp="1"/>
          </p:cNvSpPr>
          <p:nvPr>
            <p:ph type="title"/>
          </p:nvPr>
        </p:nvSpPr>
        <p:spPr>
          <a:xfrm>
            <a:off x="496111" y="112080"/>
            <a:ext cx="11468910" cy="1862509"/>
          </a:xfrm>
        </p:spPr>
        <p:txBody>
          <a:bodyPr>
            <a:normAutofit/>
          </a:bodyPr>
          <a:lstStyle/>
          <a:p>
            <a:r>
              <a:rPr lang="en-US" sz="4400" b="1" dirty="0" err="1">
                <a:latin typeface="Consolas" panose="020B0609020204030204" pitchFamily="49" charset="0"/>
                <a:cs typeface="Times New Roman" panose="02020603050405020304" pitchFamily="18" charset="0"/>
              </a:rPr>
              <a:t>Componente</a:t>
            </a:r>
            <a:endParaRPr lang="ro-RO" sz="8800" b="1" dirty="0">
              <a:latin typeface="Consolas" panose="020B0609020204030204" pitchFamily="49" charset="0"/>
            </a:endParaRPr>
          </a:p>
        </p:txBody>
      </p:sp>
      <p:sp>
        <p:nvSpPr>
          <p:cNvPr id="6" name="TextBox 5">
            <a:extLst>
              <a:ext uri="{FF2B5EF4-FFF2-40B4-BE49-F238E27FC236}">
                <a16:creationId xmlns:a16="http://schemas.microsoft.com/office/drawing/2014/main" id="{4156FAD1-304A-2837-8AFF-E29E1D72CB08}"/>
              </a:ext>
            </a:extLst>
          </p:cNvPr>
          <p:cNvSpPr txBox="1"/>
          <p:nvPr/>
        </p:nvSpPr>
        <p:spPr>
          <a:xfrm>
            <a:off x="496111" y="1627603"/>
            <a:ext cx="7393021"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onsolas" panose="020B0609020204030204" pitchFamily="49" charset="0"/>
              </a:rPr>
              <a:t>Arduino UNO R3</a:t>
            </a:r>
            <a:endParaRPr lang="ro-RO" sz="2800" dirty="0">
              <a:latin typeface="Consolas" panose="020B0609020204030204" pitchFamily="49" charset="0"/>
            </a:endParaRPr>
          </a:p>
        </p:txBody>
      </p:sp>
      <p:pic>
        <p:nvPicPr>
          <p:cNvPr id="1026" name="Picture 2" descr="Arduino UNO on Behance">
            <a:extLst>
              <a:ext uri="{FF2B5EF4-FFF2-40B4-BE49-F238E27FC236}">
                <a16:creationId xmlns:a16="http://schemas.microsoft.com/office/drawing/2014/main" id="{EF5C04F0-E7CF-74AC-227D-2D9EA0E49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859" y="515191"/>
            <a:ext cx="2795081" cy="18378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CD393F-727B-4E58-9751-F8B11B6F5029}"/>
              </a:ext>
            </a:extLst>
          </p:cNvPr>
          <p:cNvSpPr txBox="1"/>
          <p:nvPr/>
        </p:nvSpPr>
        <p:spPr>
          <a:xfrm>
            <a:off x="496111" y="3066208"/>
            <a:ext cx="7393021"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onsolas" panose="020B0609020204030204" pitchFamily="49" charset="0"/>
              </a:rPr>
              <a:t>Ultrasonic Sensors</a:t>
            </a:r>
            <a:endParaRPr lang="ro-RO" sz="2800" dirty="0">
              <a:latin typeface="Consolas" panose="020B0609020204030204" pitchFamily="49" charset="0"/>
            </a:endParaRPr>
          </a:p>
        </p:txBody>
      </p:sp>
      <p:sp>
        <p:nvSpPr>
          <p:cNvPr id="4" name="AutoShape 4" descr="Ultrasonic Sensor HC-SR04 and Arduino - Complete Guide">
            <a:extLst>
              <a:ext uri="{FF2B5EF4-FFF2-40B4-BE49-F238E27FC236}">
                <a16:creationId xmlns:a16="http://schemas.microsoft.com/office/drawing/2014/main" id="{F76DE491-3BDD-BEA3-AEC2-C2BE7B73CE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10" name="Picture 9">
            <a:extLst>
              <a:ext uri="{FF2B5EF4-FFF2-40B4-BE49-F238E27FC236}">
                <a16:creationId xmlns:a16="http://schemas.microsoft.com/office/drawing/2014/main" id="{D6D50569-B33A-CF02-17D6-24EB53757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025" y="2538050"/>
            <a:ext cx="2795081" cy="1904124"/>
          </a:xfrm>
          <a:prstGeom prst="rect">
            <a:avLst/>
          </a:prstGeom>
        </p:spPr>
      </p:pic>
      <p:pic>
        <p:nvPicPr>
          <p:cNvPr id="1034" name="Picture 10" descr="DWEII 6 x OLED Display Module I2C IIC 128 x 64 0.96&quot; Display Module SSD1315  Display with Pins for Arduino UNO R3 STM - Blue Light: Amazon.de: Business,  Industry &amp; Science">
            <a:extLst>
              <a:ext uri="{FF2B5EF4-FFF2-40B4-BE49-F238E27FC236}">
                <a16:creationId xmlns:a16="http://schemas.microsoft.com/office/drawing/2014/main" id="{D8D6D3C3-EFCB-1724-D050-22F448FDF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215" y="4649999"/>
            <a:ext cx="2231570" cy="18171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544F566-DF53-31E8-CB33-44449BE88BDC}"/>
              </a:ext>
            </a:extLst>
          </p:cNvPr>
          <p:cNvSpPr txBox="1"/>
          <p:nvPr/>
        </p:nvSpPr>
        <p:spPr>
          <a:xfrm>
            <a:off x="496111" y="4659235"/>
            <a:ext cx="7393021"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onsolas" panose="020B0609020204030204" pitchFamily="49" charset="0"/>
              </a:rPr>
              <a:t>OLED screen</a:t>
            </a:r>
            <a:endParaRPr lang="ro-RO" sz="2800" dirty="0">
              <a:latin typeface="Consolas" panose="020B0609020204030204" pitchFamily="49" charset="0"/>
            </a:endParaRPr>
          </a:p>
        </p:txBody>
      </p:sp>
      <p:sp>
        <p:nvSpPr>
          <p:cNvPr id="12" name="TextBox 11">
            <a:extLst>
              <a:ext uri="{FF2B5EF4-FFF2-40B4-BE49-F238E27FC236}">
                <a16:creationId xmlns:a16="http://schemas.microsoft.com/office/drawing/2014/main" id="{FB016E1A-D2EE-6746-F54E-A042A9096131}"/>
              </a:ext>
            </a:extLst>
          </p:cNvPr>
          <p:cNvSpPr txBox="1"/>
          <p:nvPr/>
        </p:nvSpPr>
        <p:spPr>
          <a:xfrm>
            <a:off x="7999378" y="2091442"/>
            <a:ext cx="7393021"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onsolas" panose="020B0609020204030204" pitchFamily="49" charset="0"/>
              </a:rPr>
              <a:t>Buzzer</a:t>
            </a:r>
            <a:endParaRPr lang="ro-RO" sz="2800" dirty="0">
              <a:latin typeface="Consolas" panose="020B0609020204030204" pitchFamily="49" charset="0"/>
            </a:endParaRPr>
          </a:p>
        </p:txBody>
      </p:sp>
      <p:sp>
        <p:nvSpPr>
          <p:cNvPr id="13" name="TextBox 12">
            <a:extLst>
              <a:ext uri="{FF2B5EF4-FFF2-40B4-BE49-F238E27FC236}">
                <a16:creationId xmlns:a16="http://schemas.microsoft.com/office/drawing/2014/main" id="{7DBD7113-FB65-5A5A-D8E3-FB377F6294E7}"/>
              </a:ext>
            </a:extLst>
          </p:cNvPr>
          <p:cNvSpPr txBox="1"/>
          <p:nvPr/>
        </p:nvSpPr>
        <p:spPr>
          <a:xfrm>
            <a:off x="7889132" y="4136015"/>
            <a:ext cx="7393021"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onsolas" panose="020B0609020204030204" pitchFamily="49" charset="0"/>
              </a:rPr>
              <a:t>Button</a:t>
            </a:r>
            <a:endParaRPr lang="ro-RO" sz="2800" dirty="0">
              <a:latin typeface="Consolas" panose="020B0609020204030204" pitchFamily="49" charset="0"/>
            </a:endParaRPr>
          </a:p>
        </p:txBody>
      </p:sp>
      <p:pic>
        <p:nvPicPr>
          <p:cNvPr id="15" name="Picture 14">
            <a:extLst>
              <a:ext uri="{FF2B5EF4-FFF2-40B4-BE49-F238E27FC236}">
                <a16:creationId xmlns:a16="http://schemas.microsoft.com/office/drawing/2014/main" id="{18F136A1-6914-05F6-14AA-08A0C2CACCD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0207" y="3397518"/>
            <a:ext cx="2231570" cy="2231570"/>
          </a:xfrm>
          <a:prstGeom prst="rect">
            <a:avLst/>
          </a:prstGeom>
        </p:spPr>
      </p:pic>
      <p:pic>
        <p:nvPicPr>
          <p:cNvPr id="17" name="Picture 16">
            <a:extLst>
              <a:ext uri="{FF2B5EF4-FFF2-40B4-BE49-F238E27FC236}">
                <a16:creationId xmlns:a16="http://schemas.microsoft.com/office/drawing/2014/main" id="{C9B1AD7A-13AC-C459-0ACB-3C24A54624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8854" y="1523483"/>
            <a:ext cx="2089312" cy="2089312"/>
          </a:xfrm>
          <a:prstGeom prst="rect">
            <a:avLst/>
          </a:prstGeom>
        </p:spPr>
      </p:pic>
    </p:spTree>
    <p:extLst>
      <p:ext uri="{BB962C8B-B14F-4D97-AF65-F5344CB8AC3E}">
        <p14:creationId xmlns:p14="http://schemas.microsoft.com/office/powerpoint/2010/main" val="4022224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4A39-1DEF-56C4-1232-4C4431B3A450}"/>
              </a:ext>
            </a:extLst>
          </p:cNvPr>
          <p:cNvSpPr>
            <a:spLocks noGrp="1"/>
          </p:cNvSpPr>
          <p:nvPr>
            <p:ph type="title"/>
          </p:nvPr>
        </p:nvSpPr>
        <p:spPr>
          <a:xfrm>
            <a:off x="496111" y="112080"/>
            <a:ext cx="11468910" cy="1862509"/>
          </a:xfrm>
        </p:spPr>
        <p:txBody>
          <a:bodyPr>
            <a:normAutofit/>
          </a:bodyPr>
          <a:lstStyle/>
          <a:p>
            <a:r>
              <a:rPr lang="en-US" sz="4400" b="1" dirty="0" err="1">
                <a:latin typeface="Consolas" panose="020B0609020204030204" pitchFamily="49" charset="0"/>
                <a:cs typeface="Times New Roman" panose="02020603050405020304" pitchFamily="18" charset="0"/>
              </a:rPr>
              <a:t>Diagrama</a:t>
            </a:r>
            <a:r>
              <a:rPr lang="en-US" sz="4400" b="1" dirty="0">
                <a:latin typeface="Consolas" panose="020B0609020204030204" pitchFamily="49" charset="0"/>
                <a:cs typeface="Times New Roman" panose="02020603050405020304" pitchFamily="18" charset="0"/>
              </a:rPr>
              <a:t> </a:t>
            </a:r>
            <a:r>
              <a:rPr lang="en-US" sz="4400" b="1" dirty="0" err="1">
                <a:latin typeface="Consolas" panose="020B0609020204030204" pitchFamily="49" charset="0"/>
                <a:cs typeface="Times New Roman" panose="02020603050405020304" pitchFamily="18" charset="0"/>
              </a:rPr>
              <a:t>Circuitului</a:t>
            </a:r>
            <a:endParaRPr lang="ro-RO" sz="8800" b="1" dirty="0">
              <a:latin typeface="Consolas" panose="020B0609020204030204" pitchFamily="49" charset="0"/>
            </a:endParaRPr>
          </a:p>
        </p:txBody>
      </p:sp>
      <p:pic>
        <p:nvPicPr>
          <p:cNvPr id="4" name="Picture 3">
            <a:extLst>
              <a:ext uri="{FF2B5EF4-FFF2-40B4-BE49-F238E27FC236}">
                <a16:creationId xmlns:a16="http://schemas.microsoft.com/office/drawing/2014/main" id="{A73FFA21-205D-FEAD-C1E0-1257B1B3F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11" y="1338656"/>
            <a:ext cx="6614808" cy="5108720"/>
          </a:xfrm>
          <a:prstGeom prst="rect">
            <a:avLst/>
          </a:prstGeom>
        </p:spPr>
      </p:pic>
      <p:sp>
        <p:nvSpPr>
          <p:cNvPr id="7" name="TextBox 6">
            <a:extLst>
              <a:ext uri="{FF2B5EF4-FFF2-40B4-BE49-F238E27FC236}">
                <a16:creationId xmlns:a16="http://schemas.microsoft.com/office/drawing/2014/main" id="{4C1E03D5-F2FA-E0ED-EAF3-65B9B2034718}"/>
              </a:ext>
            </a:extLst>
          </p:cNvPr>
          <p:cNvSpPr txBox="1"/>
          <p:nvPr/>
        </p:nvSpPr>
        <p:spPr>
          <a:xfrm>
            <a:off x="7110919" y="1043334"/>
            <a:ext cx="4701853" cy="5078313"/>
          </a:xfrm>
          <a:prstGeom prst="rect">
            <a:avLst/>
          </a:prstGeom>
          <a:noFill/>
        </p:spPr>
        <p:txBody>
          <a:bodyPr wrap="square" rtlCol="0">
            <a:spAutoFit/>
          </a:bodyPr>
          <a:lstStyle/>
          <a:p>
            <a:pPr marL="285750" indent="-285750">
              <a:buFont typeface="Arial" panose="020B0604020202020204" pitchFamily="34" charset="0"/>
              <a:buChar char="•"/>
            </a:pPr>
            <a:r>
              <a:rPr lang="ro-RO" b="1" dirty="0">
                <a:latin typeface="Consolas" panose="020B0609020204030204" pitchFamily="49" charset="0"/>
              </a:rPr>
              <a:t>Arduino UNO</a:t>
            </a:r>
            <a:r>
              <a:rPr lang="ro-RO" dirty="0">
                <a:latin typeface="Consolas" panose="020B0609020204030204" pitchFamily="49" charset="0"/>
              </a:rPr>
              <a:t>: Acesta este componentul central al circuitului. </a:t>
            </a:r>
            <a:endParaRPr lang="en-US" dirty="0">
              <a:latin typeface="Consolas" panose="020B0609020204030204" pitchFamily="49" charset="0"/>
            </a:endParaRPr>
          </a:p>
          <a:p>
            <a:pPr marL="285750" indent="-285750">
              <a:buFont typeface="Arial" panose="020B0604020202020204" pitchFamily="34" charset="0"/>
              <a:buChar char="•"/>
            </a:pPr>
            <a:endParaRPr lang="en-US" dirty="0">
              <a:latin typeface="Consolas" panose="020B0609020204030204" pitchFamily="49" charset="0"/>
            </a:endParaRPr>
          </a:p>
          <a:p>
            <a:pPr marL="285750" indent="-285750">
              <a:buFont typeface="Arial" panose="020B0604020202020204" pitchFamily="34" charset="0"/>
              <a:buChar char="•"/>
            </a:pPr>
            <a:r>
              <a:rPr lang="ro-RO" b="1" dirty="0">
                <a:latin typeface="Consolas" panose="020B0609020204030204" pitchFamily="49" charset="0"/>
              </a:rPr>
              <a:t>Senzorii ultrasonici </a:t>
            </a:r>
            <a:r>
              <a:rPr lang="ro-RO" dirty="0">
                <a:latin typeface="Consolas" panose="020B0609020204030204" pitchFamily="49" charset="0"/>
              </a:rPr>
              <a:t>(HC-SR04): Fiecare senzor are patru pini - VCC (alimentare), Trig (declanșare), Echo și GND</a:t>
            </a:r>
            <a:r>
              <a:rPr lang="en-US" dirty="0">
                <a:latin typeface="Consolas" panose="020B0609020204030204" pitchFamily="49" charset="0"/>
              </a:rPr>
              <a:t>.</a:t>
            </a:r>
          </a:p>
          <a:p>
            <a:endParaRPr lang="en-US" dirty="0">
              <a:latin typeface="Consolas" panose="020B0609020204030204" pitchFamily="49" charset="0"/>
            </a:endParaRPr>
          </a:p>
          <a:p>
            <a:pPr marL="285750" indent="-285750">
              <a:buFont typeface="Arial" panose="020B0604020202020204" pitchFamily="34" charset="0"/>
              <a:buChar char="•"/>
            </a:pPr>
            <a:r>
              <a:rPr lang="ro-RO" b="1" dirty="0">
                <a:latin typeface="Consolas" panose="020B0609020204030204" pitchFamily="49" charset="0"/>
              </a:rPr>
              <a:t>Buzzer</a:t>
            </a:r>
            <a:r>
              <a:rPr lang="ro-RO" dirty="0">
                <a:latin typeface="Consolas" panose="020B0609020204030204" pitchFamily="49" charset="0"/>
              </a:rPr>
              <a:t>: Acest buzzer oferă feedback auditiv bazat pe distanțele măsurate de senzori.</a:t>
            </a:r>
            <a:endParaRPr lang="en-US" dirty="0">
              <a:latin typeface="Consolas" panose="020B0609020204030204" pitchFamily="49" charset="0"/>
            </a:endParaRPr>
          </a:p>
          <a:p>
            <a:pPr marL="285750" indent="-285750">
              <a:buFont typeface="Arial" panose="020B0604020202020204" pitchFamily="34" charset="0"/>
              <a:buChar char="•"/>
            </a:pPr>
            <a:endParaRPr lang="ro-RO" dirty="0">
              <a:latin typeface="Consolas" panose="020B0609020204030204" pitchFamily="49" charset="0"/>
            </a:endParaRPr>
          </a:p>
          <a:p>
            <a:pPr marL="285750" indent="-285750">
              <a:buFont typeface="Arial" panose="020B0604020202020204" pitchFamily="34" charset="0"/>
              <a:buChar char="•"/>
            </a:pPr>
            <a:r>
              <a:rPr lang="en-US" b="1" dirty="0" err="1">
                <a:latin typeface="Consolas" panose="020B0609020204030204" pitchFamily="49" charset="0"/>
              </a:rPr>
              <a:t>Ecran</a:t>
            </a:r>
            <a:r>
              <a:rPr lang="en-US" b="1" dirty="0">
                <a:latin typeface="Consolas" panose="020B0609020204030204" pitchFamily="49" charset="0"/>
              </a:rPr>
              <a:t> </a:t>
            </a:r>
            <a:r>
              <a:rPr lang="ro-RO" b="1" dirty="0">
                <a:latin typeface="Consolas" panose="020B0609020204030204" pitchFamily="49" charset="0"/>
              </a:rPr>
              <a:t>OLED: </a:t>
            </a:r>
            <a:r>
              <a:rPr lang="en-US" dirty="0">
                <a:latin typeface="Consolas" panose="020B0609020204030204" pitchFamily="49" charset="0"/>
              </a:rPr>
              <a:t>C</a:t>
            </a:r>
            <a:r>
              <a:rPr lang="ro-RO" dirty="0">
                <a:latin typeface="Consolas" panose="020B0609020204030204" pitchFamily="49" charset="0"/>
              </a:rPr>
              <a:t>onectat prin patru fire (VCC),</a:t>
            </a:r>
            <a:r>
              <a:rPr lang="en-US" dirty="0">
                <a:latin typeface="Consolas" panose="020B0609020204030204" pitchFamily="49" charset="0"/>
              </a:rPr>
              <a:t> </a:t>
            </a:r>
            <a:r>
              <a:rPr lang="ro-RO" dirty="0">
                <a:latin typeface="Consolas" panose="020B0609020204030204" pitchFamily="49" charset="0"/>
              </a:rPr>
              <a:t>(GND), (SDA) (SCL). </a:t>
            </a:r>
            <a:endParaRPr lang="en-US" dirty="0">
              <a:latin typeface="Consolas" panose="020B0609020204030204" pitchFamily="49" charset="0"/>
            </a:endParaRPr>
          </a:p>
          <a:p>
            <a:endParaRPr lang="en-US" dirty="0">
              <a:latin typeface="Consolas" panose="020B0609020204030204" pitchFamily="49" charset="0"/>
            </a:endParaRPr>
          </a:p>
          <a:p>
            <a:pPr marL="285750" indent="-285750">
              <a:buFont typeface="Arial" panose="020B0604020202020204" pitchFamily="34" charset="0"/>
              <a:buChar char="•"/>
            </a:pPr>
            <a:r>
              <a:rPr lang="ro-RO" b="1" dirty="0">
                <a:latin typeface="Consolas" panose="020B0609020204030204" pitchFamily="49" charset="0"/>
              </a:rPr>
              <a:t>Buton</a:t>
            </a:r>
            <a:r>
              <a:rPr lang="ro-RO" dirty="0">
                <a:latin typeface="Consolas" panose="020B0609020204030204" pitchFamily="49" charset="0"/>
              </a:rPr>
              <a:t>: Acest buton controlează sunetul pornit/oprit.</a:t>
            </a:r>
          </a:p>
        </p:txBody>
      </p:sp>
    </p:spTree>
    <p:extLst>
      <p:ext uri="{BB962C8B-B14F-4D97-AF65-F5344CB8AC3E}">
        <p14:creationId xmlns:p14="http://schemas.microsoft.com/office/powerpoint/2010/main" val="1562448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ojectDemo2">
            <a:hlinkClick r:id="" action="ppaction://media"/>
            <a:extLst>
              <a:ext uri="{FF2B5EF4-FFF2-40B4-BE49-F238E27FC236}">
                <a16:creationId xmlns:a16="http://schemas.microsoft.com/office/drawing/2014/main" id="{1DAF6775-D11A-AA87-4354-094CC9DA59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328" y="91309"/>
            <a:ext cx="11867344" cy="6675381"/>
          </a:xfrm>
          <a:prstGeom prst="rect">
            <a:avLst/>
          </a:prstGeom>
        </p:spPr>
      </p:pic>
      <p:sp>
        <p:nvSpPr>
          <p:cNvPr id="2" name="Title 1">
            <a:extLst>
              <a:ext uri="{FF2B5EF4-FFF2-40B4-BE49-F238E27FC236}">
                <a16:creationId xmlns:a16="http://schemas.microsoft.com/office/drawing/2014/main" id="{7DF54A39-1DEF-56C4-1232-4C4431B3A450}"/>
              </a:ext>
            </a:extLst>
          </p:cNvPr>
          <p:cNvSpPr>
            <a:spLocks noGrp="1"/>
          </p:cNvSpPr>
          <p:nvPr>
            <p:ph type="title"/>
          </p:nvPr>
        </p:nvSpPr>
        <p:spPr>
          <a:xfrm>
            <a:off x="7766892" y="5034709"/>
            <a:ext cx="8163498" cy="1566315"/>
          </a:xfrm>
        </p:spPr>
        <p:txBody>
          <a:bodyPr>
            <a:normAutofit/>
          </a:bodyPr>
          <a:lstStyle/>
          <a:p>
            <a:r>
              <a:rPr lang="en-US" sz="3600" b="1" dirty="0">
                <a:solidFill>
                  <a:schemeClr val="bg1"/>
                </a:solidFill>
                <a:latin typeface="Consolas" panose="020B0609020204030204" pitchFamily="49" charset="0"/>
                <a:cs typeface="Times New Roman" panose="02020603050405020304" pitchFamily="18" charset="0"/>
              </a:rPr>
              <a:t>Demo </a:t>
            </a:r>
            <a:r>
              <a:rPr lang="en-US" sz="3600" b="1" dirty="0" err="1">
                <a:solidFill>
                  <a:schemeClr val="bg1"/>
                </a:solidFill>
                <a:latin typeface="Consolas" panose="020B0609020204030204" pitchFamily="49" charset="0"/>
                <a:cs typeface="Times New Roman" panose="02020603050405020304" pitchFamily="18" charset="0"/>
              </a:rPr>
              <a:t>Proiect</a:t>
            </a:r>
            <a:endParaRPr lang="ro-RO" sz="72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744640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4A39-1DEF-56C4-1232-4C4431B3A450}"/>
              </a:ext>
            </a:extLst>
          </p:cNvPr>
          <p:cNvSpPr>
            <a:spLocks noGrp="1"/>
          </p:cNvSpPr>
          <p:nvPr>
            <p:ph type="title"/>
          </p:nvPr>
        </p:nvSpPr>
        <p:spPr>
          <a:xfrm>
            <a:off x="643323" y="-215554"/>
            <a:ext cx="11468910" cy="1862509"/>
          </a:xfrm>
        </p:spPr>
        <p:txBody>
          <a:bodyPr>
            <a:normAutofit/>
          </a:bodyPr>
          <a:lstStyle/>
          <a:p>
            <a:r>
              <a:rPr lang="en-US" sz="4400" b="1" dirty="0" err="1">
                <a:latin typeface="Consolas" panose="020B0609020204030204" pitchFamily="49" charset="0"/>
                <a:cs typeface="Times New Roman" panose="02020603050405020304" pitchFamily="18" charset="0"/>
              </a:rPr>
              <a:t>Bibliografie</a:t>
            </a:r>
            <a:r>
              <a:rPr lang="en-US" sz="4400" b="1" dirty="0">
                <a:latin typeface="Consolas" panose="020B0609020204030204" pitchFamily="49" charset="0"/>
                <a:cs typeface="Times New Roman" panose="02020603050405020304" pitchFamily="18" charset="0"/>
              </a:rPr>
              <a:t> &amp; </a:t>
            </a:r>
            <a:r>
              <a:rPr lang="en-US" sz="4400" b="1" dirty="0" err="1">
                <a:latin typeface="Consolas" panose="020B0609020204030204" pitchFamily="49" charset="0"/>
                <a:cs typeface="Times New Roman" panose="02020603050405020304" pitchFamily="18" charset="0"/>
              </a:rPr>
              <a:t>Resurse</a:t>
            </a:r>
            <a:endParaRPr lang="ro-RO" sz="8800" b="1" dirty="0">
              <a:latin typeface="Consolas" panose="020B0609020204030204" pitchFamily="49" charset="0"/>
            </a:endParaRPr>
          </a:p>
        </p:txBody>
      </p:sp>
      <p:pic>
        <p:nvPicPr>
          <p:cNvPr id="3" name="Picture 2">
            <a:extLst>
              <a:ext uri="{FF2B5EF4-FFF2-40B4-BE49-F238E27FC236}">
                <a16:creationId xmlns:a16="http://schemas.microsoft.com/office/drawing/2014/main" id="{DED15895-2C7F-59B5-A6E0-37EFBC9EBD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23113" y="2423709"/>
            <a:ext cx="4389120" cy="4389120"/>
          </a:xfrm>
          <a:prstGeom prst="rect">
            <a:avLst/>
          </a:prstGeom>
        </p:spPr>
      </p:pic>
      <p:sp>
        <p:nvSpPr>
          <p:cNvPr id="10" name="Flowchart: Alternate Process 9">
            <a:hlinkClick r:id="rId3"/>
            <a:extLst>
              <a:ext uri="{FF2B5EF4-FFF2-40B4-BE49-F238E27FC236}">
                <a16:creationId xmlns:a16="http://schemas.microsoft.com/office/drawing/2014/main" id="{D191DDC6-0119-7192-71F7-A0A502BF07B4}"/>
              </a:ext>
            </a:extLst>
          </p:cNvPr>
          <p:cNvSpPr/>
          <p:nvPr/>
        </p:nvSpPr>
        <p:spPr>
          <a:xfrm>
            <a:off x="1001946" y="1408616"/>
            <a:ext cx="3466939" cy="612968"/>
          </a:xfrm>
          <a:prstGeom prst="flowChartAlternateProcess">
            <a:avLst/>
          </a:prstGeom>
          <a:solidFill>
            <a:srgbClr val="92D05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a:solidFill>
                  <a:schemeClr val="tx1"/>
                </a:solidFill>
              </a:rPr>
              <a:t>Wokwi</a:t>
            </a:r>
            <a:endParaRPr lang="en-US" b="1" dirty="0">
              <a:solidFill>
                <a:schemeClr val="tx1"/>
              </a:solidFill>
            </a:endParaRPr>
          </a:p>
        </p:txBody>
      </p:sp>
      <p:sp>
        <p:nvSpPr>
          <p:cNvPr id="11" name="Flowchart: Alternate Process 10">
            <a:hlinkClick r:id="rId4"/>
            <a:extLst>
              <a:ext uri="{FF2B5EF4-FFF2-40B4-BE49-F238E27FC236}">
                <a16:creationId xmlns:a16="http://schemas.microsoft.com/office/drawing/2014/main" id="{852B1737-4F82-11E5-3B3E-26D6E978CF2D}"/>
              </a:ext>
            </a:extLst>
          </p:cNvPr>
          <p:cNvSpPr/>
          <p:nvPr/>
        </p:nvSpPr>
        <p:spPr>
          <a:xfrm>
            <a:off x="1001946" y="2271725"/>
            <a:ext cx="3466939" cy="612968"/>
          </a:xfrm>
          <a:prstGeom prst="flowChartAlternateProcess">
            <a:avLst/>
          </a:prstGeom>
          <a:solidFill>
            <a:srgbClr val="92D05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solidFill>
                  <a:schemeClr val="tx1"/>
                </a:solidFill>
              </a:rPr>
              <a:t>Arduino UNO R3 Documentation</a:t>
            </a:r>
            <a:endParaRPr lang="ro-RO" b="1" dirty="0">
              <a:solidFill>
                <a:schemeClr val="tx1"/>
              </a:solidFill>
            </a:endParaRPr>
          </a:p>
        </p:txBody>
      </p:sp>
      <p:sp>
        <p:nvSpPr>
          <p:cNvPr id="12" name="Flowchart: Alternate Process 11">
            <a:hlinkClick r:id="rId5"/>
            <a:extLst>
              <a:ext uri="{FF2B5EF4-FFF2-40B4-BE49-F238E27FC236}">
                <a16:creationId xmlns:a16="http://schemas.microsoft.com/office/drawing/2014/main" id="{4D93CFA9-03B6-74BC-6E92-8E4E06822958}"/>
              </a:ext>
            </a:extLst>
          </p:cNvPr>
          <p:cNvSpPr/>
          <p:nvPr/>
        </p:nvSpPr>
        <p:spPr>
          <a:xfrm>
            <a:off x="1001946" y="3134834"/>
            <a:ext cx="3466939" cy="612968"/>
          </a:xfrm>
          <a:prstGeom prst="flowChartAlternateProcess">
            <a:avLst/>
          </a:prstGeom>
          <a:solidFill>
            <a:srgbClr val="92D05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ro-RO" b="1" dirty="0">
                <a:solidFill>
                  <a:schemeClr val="tx1"/>
                </a:solidFill>
              </a:rPr>
              <a:t>HCSR04 ultrasonic sensor</a:t>
            </a:r>
          </a:p>
        </p:txBody>
      </p:sp>
      <p:sp>
        <p:nvSpPr>
          <p:cNvPr id="13" name="Flowchart: Alternate Process 12">
            <a:hlinkClick r:id="rId6"/>
            <a:extLst>
              <a:ext uri="{FF2B5EF4-FFF2-40B4-BE49-F238E27FC236}">
                <a16:creationId xmlns:a16="http://schemas.microsoft.com/office/drawing/2014/main" id="{528BE9F7-9B5F-12E1-2B67-2DD95862CD36}"/>
              </a:ext>
            </a:extLst>
          </p:cNvPr>
          <p:cNvSpPr/>
          <p:nvPr/>
        </p:nvSpPr>
        <p:spPr>
          <a:xfrm>
            <a:off x="1001945" y="3997943"/>
            <a:ext cx="3466939" cy="612968"/>
          </a:xfrm>
          <a:prstGeom prst="flowChartAlternateProcess">
            <a:avLst/>
          </a:prstGeom>
          <a:solidFill>
            <a:srgbClr val="92D05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solidFill>
                  <a:schemeClr val="tx1"/>
                </a:solidFill>
              </a:rPr>
              <a:t>OLED Screen Documentation</a:t>
            </a:r>
            <a:endParaRPr lang="ro-RO" b="1" dirty="0">
              <a:solidFill>
                <a:schemeClr val="tx1"/>
              </a:solidFill>
            </a:endParaRPr>
          </a:p>
        </p:txBody>
      </p:sp>
      <p:sp>
        <p:nvSpPr>
          <p:cNvPr id="14" name="Flowchart: Alternate Process 13">
            <a:hlinkClick r:id="rId7"/>
            <a:extLst>
              <a:ext uri="{FF2B5EF4-FFF2-40B4-BE49-F238E27FC236}">
                <a16:creationId xmlns:a16="http://schemas.microsoft.com/office/drawing/2014/main" id="{E63B0BBD-9795-4408-9276-963B93068C6F}"/>
              </a:ext>
            </a:extLst>
          </p:cNvPr>
          <p:cNvSpPr/>
          <p:nvPr/>
        </p:nvSpPr>
        <p:spPr>
          <a:xfrm>
            <a:off x="1001943" y="4861052"/>
            <a:ext cx="3466939" cy="612968"/>
          </a:xfrm>
          <a:prstGeom prst="flowChartAlternateProcess">
            <a:avLst/>
          </a:prstGeom>
          <a:solidFill>
            <a:srgbClr val="92D05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solidFill>
                  <a:schemeClr val="tx1"/>
                </a:solidFill>
              </a:rPr>
              <a:t>Button Documentation</a:t>
            </a:r>
            <a:endParaRPr lang="ro-RO" b="1" dirty="0">
              <a:solidFill>
                <a:schemeClr val="tx1"/>
              </a:solidFill>
            </a:endParaRPr>
          </a:p>
        </p:txBody>
      </p:sp>
      <p:sp>
        <p:nvSpPr>
          <p:cNvPr id="16" name="Flowchart: Alternate Process 15">
            <a:hlinkClick r:id="rId8"/>
            <a:extLst>
              <a:ext uri="{FF2B5EF4-FFF2-40B4-BE49-F238E27FC236}">
                <a16:creationId xmlns:a16="http://schemas.microsoft.com/office/drawing/2014/main" id="{3B963B88-8D72-B48F-4054-C1F713A0CEE7}"/>
              </a:ext>
            </a:extLst>
          </p:cNvPr>
          <p:cNvSpPr/>
          <p:nvPr/>
        </p:nvSpPr>
        <p:spPr>
          <a:xfrm>
            <a:off x="1001943" y="5724161"/>
            <a:ext cx="3466939" cy="612968"/>
          </a:xfrm>
          <a:prstGeom prst="flowChartAlternateProcess">
            <a:avLst/>
          </a:prstGeom>
          <a:solidFill>
            <a:srgbClr val="92D05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solidFill>
                  <a:schemeClr val="tx1"/>
                </a:solidFill>
              </a:rPr>
              <a:t>Buzzer Documentation</a:t>
            </a:r>
            <a:endParaRPr lang="ro-RO" b="1" dirty="0">
              <a:solidFill>
                <a:schemeClr val="tx1"/>
              </a:solidFill>
            </a:endParaRPr>
          </a:p>
        </p:txBody>
      </p:sp>
    </p:spTree>
    <p:extLst>
      <p:ext uri="{BB962C8B-B14F-4D97-AF65-F5344CB8AC3E}">
        <p14:creationId xmlns:p14="http://schemas.microsoft.com/office/powerpoint/2010/main" val="335879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1616</TotalTime>
  <Words>361</Words>
  <Application>Microsoft Office PowerPoint</Application>
  <PresentationFormat>Widescreen</PresentationFormat>
  <Paragraphs>42</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Consolas</vt:lpstr>
      <vt:lpstr>Office Theme</vt:lpstr>
      <vt:lpstr>Sistem de Asistență  pentru Parcare</vt:lpstr>
      <vt:lpstr>Introducere</vt:lpstr>
      <vt:lpstr>Descriere</vt:lpstr>
      <vt:lpstr>Descriere</vt:lpstr>
      <vt:lpstr>Componente</vt:lpstr>
      <vt:lpstr>Diagrama Circuitului</vt:lpstr>
      <vt:lpstr>Demo Proiect</vt:lpstr>
      <vt:lpstr>Bibliografie &amp; Resurse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explic cum functioneaza senzorii - imagini cu proiectul, poate un video - explicatii si prezentarea conteaza</dc:title>
  <dc:creator>Bogdan Istrate</dc:creator>
  <cp:lastModifiedBy>Bogdan Istrate</cp:lastModifiedBy>
  <cp:revision>26</cp:revision>
  <dcterms:created xsi:type="dcterms:W3CDTF">2023-12-12T18:33:02Z</dcterms:created>
  <dcterms:modified xsi:type="dcterms:W3CDTF">2024-01-04T18:56:51Z</dcterms:modified>
</cp:coreProperties>
</file>